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2" r:id="rId8"/>
    <p:sldId id="263" r:id="rId9"/>
    <p:sldId id="264" r:id="rId10"/>
    <p:sldId id="266" r:id="rId11"/>
    <p:sldId id="261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70AD47"/>
    <a:srgbClr val="386F07"/>
    <a:srgbClr val="ABD6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247D7C-2F5E-462E-A498-4AF506C34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6178241-3660-4A54-92F1-E159F6CDC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0E38529-4DC4-489E-90BC-D57ED8904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5CDE3-A9A5-4007-B71E-9CAFB094DE8C}" type="datetimeFigureOut">
              <a:rPr lang="it-IT" smtClean="0"/>
              <a:t>15/10/2019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D5DF3F-6ED3-43D0-AC10-62A98CE8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C997ED-F5EC-41BE-8589-C7DC4026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923F3-E498-40F8-BE82-E3C5E014EA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6621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82BA90-30E3-4AE7-98F9-AEB3B2A6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76285E2-1361-4CE2-81BD-8935AB349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6D5C2F-90D4-46B3-B966-8DA8E7B5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5CDE3-A9A5-4007-B71E-9CAFB094DE8C}" type="datetimeFigureOut">
              <a:rPr lang="it-IT" smtClean="0"/>
              <a:t>15/10/2019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3F840C-B6CF-4270-9D29-23AC6BB9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7EDF7C-FE25-48AC-9B3B-14BF1A458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923F3-E498-40F8-BE82-E3C5E014EA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519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14FF4C9-0217-4EC9-93F0-86F77F3341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8FAED80-D05A-41DC-B2FE-41EAFE14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9044DD-4593-447B-B5C2-7718071F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5CDE3-A9A5-4007-B71E-9CAFB094DE8C}" type="datetimeFigureOut">
              <a:rPr lang="it-IT" smtClean="0"/>
              <a:t>15/10/2019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BE1B92-5108-401D-98BE-9631A03CA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716A143-0A78-4D3A-A226-E6F4EEE8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923F3-E498-40F8-BE82-E3C5E014EA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97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08DCDA-A84E-4D6D-B4E8-9613C73D4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C72E45-EEB3-4C18-89D9-A48CBE935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78B864E-5C25-4894-87A9-1D2DE74A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5CDE3-A9A5-4007-B71E-9CAFB094DE8C}" type="datetimeFigureOut">
              <a:rPr lang="it-IT" smtClean="0"/>
              <a:t>15/10/2019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3B60FD-6BC0-43AB-B48F-96133066F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8E5CD8-538D-4BC4-81E2-D7F64B3E1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923F3-E498-40F8-BE82-E3C5E014EA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7935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F9B2D1-F3BF-43A7-8F40-822385979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51A0AB-C4F5-43AC-B943-623FB01C4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64F3E0C-156D-4512-9079-66B5CE5D2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5CDE3-A9A5-4007-B71E-9CAFB094DE8C}" type="datetimeFigureOut">
              <a:rPr lang="it-IT" smtClean="0"/>
              <a:t>15/10/2019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474812-C328-4847-AEFE-60C5382A3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D71AEA-C2C0-415E-8369-0EEE15AB6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923F3-E498-40F8-BE82-E3C5E014EA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284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977D15-CDC7-46F3-8DC5-9D3F5AB3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BA8674-5903-45E2-A8D1-B54A515F1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216821-4C71-4E8B-8F69-E7D8E6DC8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5428126-81FA-4B35-B1AD-BBAB045D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5CDE3-A9A5-4007-B71E-9CAFB094DE8C}" type="datetimeFigureOut">
              <a:rPr lang="it-IT" smtClean="0"/>
              <a:t>15/10/2019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149D3EB-BBA1-414D-80BB-9EDC4532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906374-B359-44C4-9981-01AAA5730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923F3-E498-40F8-BE82-E3C5E014EA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0763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65E716-4451-4AB6-A26B-B86F94A0A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8699B3-0622-4BE5-BC68-85B63C6A3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FDFE49C-366E-4F34-B01C-60C5EF494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ED50BF2-0A91-4F32-9E86-630C50C8CE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AFC87BD-8898-4FF8-BF6D-958607412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AD3784D-45EA-4028-B03E-5D94DCBD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5CDE3-A9A5-4007-B71E-9CAFB094DE8C}" type="datetimeFigureOut">
              <a:rPr lang="it-IT" smtClean="0"/>
              <a:t>15/10/2019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56B44D6-ADC6-4AB1-B297-713F5CEA4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6843DC8-5407-4413-B8FC-F65DAF9D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923F3-E498-40F8-BE82-E3C5E014EA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684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37F799-BCC0-439D-8C37-8A1394A9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2CDF668-D701-48BF-9442-02AE66B05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5CDE3-A9A5-4007-B71E-9CAFB094DE8C}" type="datetimeFigureOut">
              <a:rPr lang="it-IT" smtClean="0"/>
              <a:t>15/10/2019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6F8B9-3590-4390-BD69-1B87F7F3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2CAC375-E957-43E8-9E29-E9AF7F0C6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923F3-E498-40F8-BE82-E3C5E014EA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06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5543C63-F6AE-4174-92BF-A5109B136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5CDE3-A9A5-4007-B71E-9CAFB094DE8C}" type="datetimeFigureOut">
              <a:rPr lang="it-IT" smtClean="0"/>
              <a:t>15/10/2019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1A14714-4BA7-4FD6-A098-B2AB22B00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6989EB6-C5F7-40BE-8315-9A95462DE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923F3-E498-40F8-BE82-E3C5E014EA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9737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7CD06F-18D7-40CB-ACA0-D761E878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A564EB-5A1A-4385-8070-68C3ECF8A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86C514-F09B-4FD4-9846-013BDB707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0733DA-31CC-4FA0-B41E-48E8B11DC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5CDE3-A9A5-4007-B71E-9CAFB094DE8C}" type="datetimeFigureOut">
              <a:rPr lang="it-IT" smtClean="0"/>
              <a:t>15/10/2019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C93590C-F3F6-4FAB-9DEB-892B6E3CA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D58A96-EE33-4D58-8355-D04073E5E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923F3-E498-40F8-BE82-E3C5E014EA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1461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8F8A82-F468-49E3-AD95-AC991C0E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30F30B8-21B0-4892-903E-11EDA8028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38603F7-035A-400F-AF09-BCE7F7419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DC4EDE-0E90-4CF8-BE31-C1DA1C3E3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5CDE3-A9A5-4007-B71E-9CAFB094DE8C}" type="datetimeFigureOut">
              <a:rPr lang="it-IT" smtClean="0"/>
              <a:t>15/10/2019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E950C24-3055-429B-837D-6FA25A571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E22A7E-66C7-44F9-B92C-C9040E8E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923F3-E498-40F8-BE82-E3C5E014EA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28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B52F685-4E8A-4183-BAE8-A7668DFEE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1F5759-91BA-4CA5-959A-CA664216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67B5B4-1D57-4CCE-9D01-021C2CEBE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5CDE3-A9A5-4007-B71E-9CAFB094DE8C}" type="datetimeFigureOut">
              <a:rPr lang="it-IT" smtClean="0"/>
              <a:t>15/10/2019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C68933-B495-40DD-A300-AD75B88D9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73DD60A-FF99-4835-AFD7-DCB656118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923F3-E498-40F8-BE82-E3C5E014EA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83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D6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585B48-3B28-4C4B-91DE-E95EFC1DD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293316"/>
            <a:ext cx="4524973" cy="2076333"/>
          </a:xfrm>
        </p:spPr>
        <p:txBody>
          <a:bodyPr anchor="t">
            <a:normAutofit/>
          </a:bodyPr>
          <a:lstStyle/>
          <a:p>
            <a:pPr algn="l"/>
            <a:r>
              <a:rPr lang="it-IT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Resta Gianluca</a:t>
            </a:r>
            <a:br>
              <a:rPr lang="it-IT" sz="48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it-IT" sz="48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Zunarelli</a:t>
            </a:r>
            <a:r>
              <a:rPr lang="it-IT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 Nicolò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7A65F23-E442-43C3-B87A-7208A1DE8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3" y="2348680"/>
            <a:ext cx="4524973" cy="972180"/>
          </a:xfrm>
        </p:spPr>
        <p:txBody>
          <a:bodyPr anchor="b">
            <a:normAutofit/>
          </a:bodyPr>
          <a:lstStyle/>
          <a:p>
            <a:pPr algn="l"/>
            <a:r>
              <a:rPr lang="it-IT" sz="1800" dirty="0">
                <a:solidFill>
                  <a:schemeClr val="bg1"/>
                </a:solidFill>
                <a:latin typeface="Bahnschrift" panose="020B0502040204020203" pitchFamily="34" charset="0"/>
              </a:rPr>
              <a:t>L’app che ti permette di prenotare con un click il tuo posto in biblioteca.</a:t>
            </a:r>
          </a:p>
          <a:p>
            <a:pPr algn="l"/>
            <a:r>
              <a:rPr lang="it-IT" sz="1800" dirty="0">
                <a:solidFill>
                  <a:schemeClr val="bg1"/>
                </a:solidFill>
                <a:latin typeface="Bahnschrift" panose="020B0502040204020203" pitchFamily="34" charset="0"/>
              </a:rPr>
              <a:t>Facile e veloce.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A920A31-5C96-41B3-9A27-14A1C1E9F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" r="1853"/>
          <a:stretch/>
        </p:blipFill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49590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D6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39FA8B8-A46E-4677-B8F8-6EA0B6EAE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091362"/>
            <a:ext cx="3810000" cy="1905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49CE0B5-64C5-4A17-B7B1-DD62BDEE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773715"/>
            <a:ext cx="3810000" cy="1992923"/>
          </a:xfrm>
          <a:prstGeom prst="rect">
            <a:avLst/>
          </a:prstGeom>
        </p:spPr>
      </p:pic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D1276384-C907-440A-948C-D6AD0FA14F63}"/>
              </a:ext>
            </a:extLst>
          </p:cNvPr>
          <p:cNvSpPr/>
          <p:nvPr/>
        </p:nvSpPr>
        <p:spPr>
          <a:xfrm>
            <a:off x="4719326" y="4624703"/>
            <a:ext cx="2244436" cy="29094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A3E041DD-48B0-40CA-A057-19A6A8E8D531}"/>
              </a:ext>
            </a:extLst>
          </p:cNvPr>
          <p:cNvSpPr/>
          <p:nvPr/>
        </p:nvSpPr>
        <p:spPr>
          <a:xfrm>
            <a:off x="4719326" y="1956523"/>
            <a:ext cx="2244436" cy="29094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779003-760F-4B1B-9808-8E0D23B6793F}"/>
              </a:ext>
            </a:extLst>
          </p:cNvPr>
          <p:cNvSpPr txBox="1"/>
          <p:nvPr/>
        </p:nvSpPr>
        <p:spPr>
          <a:xfrm>
            <a:off x="7301346" y="1717690"/>
            <a:ext cx="392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hnschrift" panose="020B0502040204020203" pitchFamily="34" charset="0"/>
              </a:rPr>
              <a:t>App sviluppata tramite il software Android Studio.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B7B8C1-3C76-432C-8A14-C24071FECE02}"/>
              </a:ext>
            </a:extLst>
          </p:cNvPr>
          <p:cNvSpPr txBox="1"/>
          <p:nvPr/>
        </p:nvSpPr>
        <p:spPr>
          <a:xfrm>
            <a:off x="7301346" y="4460244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hnschrift" panose="020B0502040204020203" pitchFamily="34" charset="0"/>
              </a:rPr>
              <a:t>Database creato e gestito mediante </a:t>
            </a:r>
            <a:r>
              <a:rPr lang="it-IT" dirty="0" err="1">
                <a:latin typeface="Bahnschrift" panose="020B0502040204020203" pitchFamily="34" charset="0"/>
              </a:rPr>
              <a:t>SQLite</a:t>
            </a:r>
            <a:r>
              <a:rPr lang="it-IT" dirty="0">
                <a:latin typeface="Bahnschrif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3202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D6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3E91FDC-617B-41EC-BC49-02E170E5AD5E}"/>
              </a:ext>
            </a:extLst>
          </p:cNvPr>
          <p:cNvSpPr txBox="1"/>
          <p:nvPr/>
        </p:nvSpPr>
        <p:spPr>
          <a:xfrm>
            <a:off x="2279072" y="3671456"/>
            <a:ext cx="76338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latin typeface="Bahnschrift" panose="020B0502040204020203" pitchFamily="34" charset="0"/>
              </a:rPr>
              <a:t>Ringraziamo per l’attenzione.</a:t>
            </a:r>
          </a:p>
          <a:p>
            <a:endParaRPr lang="it-IT" sz="4400" dirty="0">
              <a:latin typeface="Bahnschrift" panose="020B0502040204020203" pitchFamily="34" charset="0"/>
            </a:endParaRPr>
          </a:p>
          <a:p>
            <a:pPr algn="ctr"/>
            <a:r>
              <a:rPr lang="it-IT" sz="4400" b="1" dirty="0">
                <a:latin typeface="Bahnschrift" panose="020B0502040204020203" pitchFamily="34" charset="0"/>
              </a:rPr>
              <a:t>Resta Gianluca</a:t>
            </a:r>
          </a:p>
          <a:p>
            <a:pPr algn="ctr"/>
            <a:r>
              <a:rPr lang="it-IT" sz="4400" b="1" dirty="0" err="1">
                <a:latin typeface="Bahnschrift" panose="020B0502040204020203" pitchFamily="34" charset="0"/>
              </a:rPr>
              <a:t>Zunarelli</a:t>
            </a:r>
            <a:r>
              <a:rPr lang="it-IT" sz="4400" b="1" dirty="0">
                <a:latin typeface="Bahnschrift" panose="020B0502040204020203" pitchFamily="34" charset="0"/>
              </a:rPr>
              <a:t> Nicolò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31FC5B1-6EE8-41E6-AFD6-DB7FD0304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673" y="439909"/>
            <a:ext cx="5172653" cy="274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D6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E1C0ED7-86F6-4AFD-8CEE-9BFA7BE82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4" y="325582"/>
            <a:ext cx="2864694" cy="6206836"/>
          </a:xfrm>
          <a:prstGeom prst="rect">
            <a:avLst/>
          </a:prstGeom>
        </p:spPr>
      </p:pic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FC67B0EA-D024-4CB2-99E0-D255D0B1898F}"/>
              </a:ext>
            </a:extLst>
          </p:cNvPr>
          <p:cNvSpPr/>
          <p:nvPr/>
        </p:nvSpPr>
        <p:spPr>
          <a:xfrm>
            <a:off x="2564411" y="5476558"/>
            <a:ext cx="2244436" cy="29094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D7C096AF-5EBC-47EB-9695-6907CBD222AE}"/>
              </a:ext>
            </a:extLst>
          </p:cNvPr>
          <p:cNvSpPr/>
          <p:nvPr/>
        </p:nvSpPr>
        <p:spPr>
          <a:xfrm>
            <a:off x="3066245" y="3283527"/>
            <a:ext cx="2244436" cy="29094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C12B64CD-D1D4-437A-BB3C-66F844A4675B}"/>
              </a:ext>
            </a:extLst>
          </p:cNvPr>
          <p:cNvSpPr/>
          <p:nvPr/>
        </p:nvSpPr>
        <p:spPr>
          <a:xfrm>
            <a:off x="2940622" y="4585199"/>
            <a:ext cx="2244436" cy="29094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3C9EA2-F315-4E8F-B6EE-E4E879F3C8B2}"/>
              </a:ext>
            </a:extLst>
          </p:cNvPr>
          <p:cNvSpPr txBox="1"/>
          <p:nvPr/>
        </p:nvSpPr>
        <p:spPr>
          <a:xfrm>
            <a:off x="5638800" y="3105834"/>
            <a:ext cx="5361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hnschrift" panose="020B0502040204020203" pitchFamily="34" charset="0"/>
              </a:rPr>
              <a:t>Login </a:t>
            </a:r>
            <a:r>
              <a:rPr lang="it-IT" dirty="0" err="1">
                <a:latin typeface="Bahnschrift" panose="020B0502040204020203" pitchFamily="34" charset="0"/>
              </a:rPr>
              <a:t>affinchè</a:t>
            </a:r>
            <a:r>
              <a:rPr lang="it-IT" dirty="0">
                <a:latin typeface="Bahnschrift" panose="020B0502040204020203" pitchFamily="34" charset="0"/>
              </a:rPr>
              <a:t> ogni prenotazione sia personale e associata ad un solo account.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891167-BD2A-41D7-80A4-060426A10B25}"/>
              </a:ext>
            </a:extLst>
          </p:cNvPr>
          <p:cNvSpPr txBox="1"/>
          <p:nvPr/>
        </p:nvSpPr>
        <p:spPr>
          <a:xfrm>
            <a:off x="5514109" y="4407506"/>
            <a:ext cx="5361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hnschrift" panose="020B0502040204020203" pitchFamily="34" charset="0"/>
              </a:rPr>
              <a:t>Ovviamente possibilità di registrarsi al servizio (approfondito in slide successive).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4F5CE4F-F4E0-43A5-A6A3-ECCCBBB41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3400"/>
            <a:ext cx="4015798" cy="213235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92D9B4B-766F-4734-9B24-5C7BBA96B9AA}"/>
              </a:ext>
            </a:extLst>
          </p:cNvPr>
          <p:cNvSpPr txBox="1"/>
          <p:nvPr/>
        </p:nvSpPr>
        <p:spPr>
          <a:xfrm>
            <a:off x="5060367" y="5247513"/>
            <a:ext cx="5178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hnschrift" panose="020B0502040204020203" pitchFamily="34" charset="0"/>
              </a:rPr>
              <a:t>Link diretto per la consultazione del sito dedicato alla biblioteca (approfondito in slide successive).</a:t>
            </a:r>
          </a:p>
        </p:txBody>
      </p:sp>
    </p:spTree>
    <p:extLst>
      <p:ext uri="{BB962C8B-B14F-4D97-AF65-F5344CB8AC3E}">
        <p14:creationId xmlns:p14="http://schemas.microsoft.com/office/powerpoint/2010/main" val="93633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D6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0500D53-7931-474B-B94C-C8CAF8DB6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13" y="308610"/>
            <a:ext cx="2880360" cy="6240780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94FAE83F-AEBE-488D-BEE5-EEA4677E4954}"/>
              </a:ext>
            </a:extLst>
          </p:cNvPr>
          <p:cNvSpPr/>
          <p:nvPr/>
        </p:nvSpPr>
        <p:spPr>
          <a:xfrm>
            <a:off x="3189419" y="2433841"/>
            <a:ext cx="2244436" cy="29094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DC93337-CFA5-48CA-9323-79F31C1ABBAF}"/>
              </a:ext>
            </a:extLst>
          </p:cNvPr>
          <p:cNvSpPr txBox="1"/>
          <p:nvPr/>
        </p:nvSpPr>
        <p:spPr>
          <a:xfrm>
            <a:off x="5627952" y="2429283"/>
            <a:ext cx="52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hnschrift" panose="020B0502040204020203" pitchFamily="34" charset="0"/>
              </a:rPr>
              <a:t>Registrazione solo tramite mail universitaria.</a:t>
            </a:r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54E90283-9CA9-4022-BCC1-D69A6DD7C382}"/>
              </a:ext>
            </a:extLst>
          </p:cNvPr>
          <p:cNvSpPr/>
          <p:nvPr/>
        </p:nvSpPr>
        <p:spPr>
          <a:xfrm>
            <a:off x="3189419" y="3283527"/>
            <a:ext cx="2244436" cy="290946"/>
          </a:xfrm>
          <a:prstGeom prst="rightArrow">
            <a:avLst/>
          </a:prstGeom>
          <a:solidFill>
            <a:srgbClr val="70AD47"/>
          </a:solidFill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AABED7-3897-48DB-8FE1-FA9830E6B544}"/>
              </a:ext>
            </a:extLst>
          </p:cNvPr>
          <p:cNvSpPr txBox="1"/>
          <p:nvPr/>
        </p:nvSpPr>
        <p:spPr>
          <a:xfrm>
            <a:off x="5627952" y="3098954"/>
            <a:ext cx="4970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hnschrift" panose="020B0502040204020203" pitchFamily="34" charset="0"/>
              </a:rPr>
              <a:t>Richiesta la conferma della password che controlla che sia la stessa precedentemente inserita.</a:t>
            </a:r>
          </a:p>
        </p:txBody>
      </p:sp>
    </p:spTree>
    <p:extLst>
      <p:ext uri="{BB962C8B-B14F-4D97-AF65-F5344CB8AC3E}">
        <p14:creationId xmlns:p14="http://schemas.microsoft.com/office/powerpoint/2010/main" val="26108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D6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BC34CDA-3942-48FD-ADFB-C4481DB62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6" y="308610"/>
            <a:ext cx="2880360" cy="624078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0893118-0BE5-4833-BC89-F4A4B436E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984" y="308610"/>
            <a:ext cx="2880360" cy="624078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4D6D16-7B02-4DA8-B4A7-93E78E16A933}"/>
              </a:ext>
            </a:extLst>
          </p:cNvPr>
          <p:cNvSpPr txBox="1"/>
          <p:nvPr/>
        </p:nvSpPr>
        <p:spPr>
          <a:xfrm>
            <a:off x="7780826" y="2690336"/>
            <a:ext cx="3532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hnschrift" panose="020B0502040204020203" pitchFamily="34" charset="0"/>
              </a:rPr>
              <a:t>Sito web della biblioteca integrato che ti permette di visionare l’orario di apertura e chiusura e eventuali avvisi riguardanti il servizio.</a:t>
            </a:r>
          </a:p>
        </p:txBody>
      </p:sp>
      <p:sp>
        <p:nvSpPr>
          <p:cNvPr id="12" name="Freccia curva 11">
            <a:extLst>
              <a:ext uri="{FF2B5EF4-FFF2-40B4-BE49-F238E27FC236}">
                <a16:creationId xmlns:a16="http://schemas.microsoft.com/office/drawing/2014/main" id="{7F6D923B-86D5-46FB-975B-342F07D29B1B}"/>
              </a:ext>
            </a:extLst>
          </p:cNvPr>
          <p:cNvSpPr/>
          <p:nvPr/>
        </p:nvSpPr>
        <p:spPr>
          <a:xfrm rot="5400000">
            <a:off x="7455246" y="644930"/>
            <a:ext cx="651161" cy="2880359"/>
          </a:xfrm>
          <a:prstGeom prst="bentArrow">
            <a:avLst>
              <a:gd name="adj1" fmla="val 25000"/>
              <a:gd name="adj2" fmla="val 23864"/>
              <a:gd name="adj3" fmla="val 25000"/>
              <a:gd name="adj4" fmla="val 43750"/>
            </a:avLst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165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D6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3784026-A846-42DF-996F-569FF7BCC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12" y="308610"/>
            <a:ext cx="2880360" cy="624078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7D75BF6-9FF4-43B5-B058-8CDFA1E60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20" y="308610"/>
            <a:ext cx="2880360" cy="6240780"/>
          </a:xfrm>
          <a:prstGeom prst="rect">
            <a:avLst/>
          </a:prstGeom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37813DF0-C9FD-4F58-961D-FBFC94B68455}"/>
              </a:ext>
            </a:extLst>
          </p:cNvPr>
          <p:cNvSpPr/>
          <p:nvPr/>
        </p:nvSpPr>
        <p:spPr>
          <a:xfrm>
            <a:off x="2262681" y="4184073"/>
            <a:ext cx="2244436" cy="29094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6072361-DED1-4196-B3D3-D08DD727C912}"/>
              </a:ext>
            </a:extLst>
          </p:cNvPr>
          <p:cNvSpPr/>
          <p:nvPr/>
        </p:nvSpPr>
        <p:spPr>
          <a:xfrm>
            <a:off x="6690392" y="3867881"/>
            <a:ext cx="2244436" cy="92333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4BF1235-F8E6-4720-AE3D-35CC555AE4CE}"/>
              </a:ext>
            </a:extLst>
          </p:cNvPr>
          <p:cNvSpPr txBox="1"/>
          <p:nvPr/>
        </p:nvSpPr>
        <p:spPr>
          <a:xfrm>
            <a:off x="9150199" y="3867881"/>
            <a:ext cx="288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hnschrift" panose="020B0502040204020203" pitchFamily="34" charset="0"/>
              </a:rPr>
              <a:t>Pop-up per scegliere a quale piano effettuare la prenotazione.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A9671C2-4E2B-4D49-BEA5-8D1914E4CE60}"/>
              </a:ext>
            </a:extLst>
          </p:cNvPr>
          <p:cNvSpPr txBox="1"/>
          <p:nvPr/>
        </p:nvSpPr>
        <p:spPr>
          <a:xfrm>
            <a:off x="9150199" y="5072062"/>
            <a:ext cx="2560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hnschrift" panose="020B0502040204020203" pitchFamily="34" charset="0"/>
              </a:rPr>
              <a:t>Possibilità di vedere i posti disponibili nella biblioteca (approfondito nella slide successiva).</a:t>
            </a:r>
          </a:p>
        </p:txBody>
      </p:sp>
      <p:sp>
        <p:nvSpPr>
          <p:cNvPr id="11" name="Freccia curva 10">
            <a:extLst>
              <a:ext uri="{FF2B5EF4-FFF2-40B4-BE49-F238E27FC236}">
                <a16:creationId xmlns:a16="http://schemas.microsoft.com/office/drawing/2014/main" id="{30449336-F8FC-4FF6-9467-4ADB3B12946C}"/>
              </a:ext>
            </a:extLst>
          </p:cNvPr>
          <p:cNvSpPr/>
          <p:nvPr/>
        </p:nvSpPr>
        <p:spPr>
          <a:xfrm flipV="1">
            <a:off x="6151220" y="5285172"/>
            <a:ext cx="2783607" cy="770256"/>
          </a:xfrm>
          <a:prstGeom prst="bentArrow">
            <a:avLst>
              <a:gd name="adj1" fmla="val 25000"/>
              <a:gd name="adj2" fmla="val 23864"/>
              <a:gd name="adj3" fmla="val 25000"/>
              <a:gd name="adj4" fmla="val 43750"/>
            </a:avLst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434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D6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67E65EE-74F4-4D6C-8042-BA75D055F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27" y="308610"/>
            <a:ext cx="2880360" cy="624078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9868F1C-784B-4FCC-84F5-43EA2CCDE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20" y="308610"/>
            <a:ext cx="2880360" cy="6240780"/>
          </a:xfrm>
          <a:prstGeom prst="rect">
            <a:avLst/>
          </a:prstGeom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BBD5D2E2-0BE5-49CF-A2CE-45FD629563A2}"/>
              </a:ext>
            </a:extLst>
          </p:cNvPr>
          <p:cNvSpPr/>
          <p:nvPr/>
        </p:nvSpPr>
        <p:spPr>
          <a:xfrm>
            <a:off x="2733736" y="2604654"/>
            <a:ext cx="1713574" cy="824345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BED5D1EC-77B5-47E7-9F07-462F9026B58D}"/>
              </a:ext>
            </a:extLst>
          </p:cNvPr>
          <p:cNvSpPr/>
          <p:nvPr/>
        </p:nvSpPr>
        <p:spPr>
          <a:xfrm>
            <a:off x="7181045" y="2971800"/>
            <a:ext cx="1325647" cy="91440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716469-DB7F-4737-B8D4-060326045274}"/>
              </a:ext>
            </a:extLst>
          </p:cNvPr>
          <p:cNvSpPr txBox="1"/>
          <p:nvPr/>
        </p:nvSpPr>
        <p:spPr>
          <a:xfrm>
            <a:off x="8906462" y="2457640"/>
            <a:ext cx="23691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hnschrift" panose="020B0502040204020203" pitchFamily="34" charset="0"/>
              </a:rPr>
              <a:t>Una volta scelto il piano di cui si vuole visualizzare la disponibilità si aprirà un pop-up con il numero di posti disponibili per ogni tavolo del piano.</a:t>
            </a:r>
          </a:p>
        </p:txBody>
      </p:sp>
    </p:spTree>
    <p:extLst>
      <p:ext uri="{BB962C8B-B14F-4D97-AF65-F5344CB8AC3E}">
        <p14:creationId xmlns:p14="http://schemas.microsoft.com/office/powerpoint/2010/main" val="1195879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D6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A5F6367-A32E-4AD2-A685-DE4DAA849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27" y="308610"/>
            <a:ext cx="2880360" cy="624078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8A01206-7718-46D6-8661-220E0A0FB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534" y="308610"/>
            <a:ext cx="2880360" cy="6240780"/>
          </a:xfrm>
          <a:prstGeom prst="rect">
            <a:avLst/>
          </a:prstGeom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B068D9EA-05E6-4904-B7EA-D8237BF43C15}"/>
              </a:ext>
            </a:extLst>
          </p:cNvPr>
          <p:cNvSpPr/>
          <p:nvPr/>
        </p:nvSpPr>
        <p:spPr>
          <a:xfrm>
            <a:off x="3175844" y="1870363"/>
            <a:ext cx="1173246" cy="720438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EB678621-6F39-4B03-BCAA-F4510CCF1C5B}"/>
              </a:ext>
            </a:extLst>
          </p:cNvPr>
          <p:cNvSpPr/>
          <p:nvPr/>
        </p:nvSpPr>
        <p:spPr>
          <a:xfrm>
            <a:off x="3097449" y="4367991"/>
            <a:ext cx="1251641" cy="35640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curva 9">
            <a:extLst>
              <a:ext uri="{FF2B5EF4-FFF2-40B4-BE49-F238E27FC236}">
                <a16:creationId xmlns:a16="http://schemas.microsoft.com/office/drawing/2014/main" id="{E12BFC9B-9785-4AD0-916D-59A9ECF06BE7}"/>
              </a:ext>
            </a:extLst>
          </p:cNvPr>
          <p:cNvSpPr/>
          <p:nvPr/>
        </p:nvSpPr>
        <p:spPr>
          <a:xfrm flipV="1">
            <a:off x="1816330" y="5784961"/>
            <a:ext cx="2880360" cy="356409"/>
          </a:xfrm>
          <a:prstGeom prst="bentArrow">
            <a:avLst>
              <a:gd name="adj1" fmla="val 25000"/>
              <a:gd name="adj2" fmla="val 23864"/>
              <a:gd name="adj3" fmla="val 25000"/>
              <a:gd name="adj4" fmla="val 43750"/>
            </a:avLst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Segno di sottrazione 10">
            <a:extLst>
              <a:ext uri="{FF2B5EF4-FFF2-40B4-BE49-F238E27FC236}">
                <a16:creationId xmlns:a16="http://schemas.microsoft.com/office/drawing/2014/main" id="{A4854D5A-E365-4573-A602-C22ED1AC40F7}"/>
              </a:ext>
            </a:extLst>
          </p:cNvPr>
          <p:cNvSpPr/>
          <p:nvPr/>
        </p:nvSpPr>
        <p:spPr>
          <a:xfrm>
            <a:off x="492927" y="5587190"/>
            <a:ext cx="2880360" cy="356409"/>
          </a:xfrm>
          <a:prstGeom prst="mathMinus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5662127-4984-4F37-9614-C12AB8D19662}"/>
              </a:ext>
            </a:extLst>
          </p:cNvPr>
          <p:cNvSpPr txBox="1"/>
          <p:nvPr/>
        </p:nvSpPr>
        <p:spPr>
          <a:xfrm>
            <a:off x="4401013" y="1491918"/>
            <a:ext cx="3052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hnschrift" panose="020B0502040204020203" pitchFamily="34" charset="0"/>
              </a:rPr>
              <a:t>Mappa del piano selezionato, </a:t>
            </a:r>
            <a:r>
              <a:rPr lang="it-IT" dirty="0" err="1">
                <a:latin typeface="Bahnschrift" panose="020B0502040204020203" pitchFamily="34" charset="0"/>
              </a:rPr>
              <a:t>affinchè</a:t>
            </a:r>
            <a:r>
              <a:rPr lang="it-IT" dirty="0">
                <a:latin typeface="Bahnschrift" panose="020B0502040204020203" pitchFamily="34" charset="0"/>
              </a:rPr>
              <a:t> sia possibile orientarsi ed individuare il tavolo che si preferisce prenotare.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CC5E8C-6AAB-41EA-AE6D-0656EA50C7C7}"/>
              </a:ext>
            </a:extLst>
          </p:cNvPr>
          <p:cNvSpPr txBox="1"/>
          <p:nvPr/>
        </p:nvSpPr>
        <p:spPr>
          <a:xfrm>
            <a:off x="4401013" y="4084530"/>
            <a:ext cx="2575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hnschrift" panose="020B0502040204020203" pitchFamily="34" charset="0"/>
              </a:rPr>
              <a:t>Casella dove inserire il numero del tavolo che si vuole prenotare.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D74563B-5768-4958-8CB7-BA3308F99001}"/>
              </a:ext>
            </a:extLst>
          </p:cNvPr>
          <p:cNvSpPr txBox="1"/>
          <p:nvPr/>
        </p:nvSpPr>
        <p:spPr>
          <a:xfrm>
            <a:off x="4888915" y="5563287"/>
            <a:ext cx="3052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hnschrift" panose="020B0502040204020203" pitchFamily="34" charset="0"/>
              </a:rPr>
              <a:t>Pulsanti per effettuare, cancellare e visualizzare la propria prenotazione.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CAA04073-DFBA-4535-AE45-E90A99E8F162}"/>
              </a:ext>
            </a:extLst>
          </p:cNvPr>
          <p:cNvSpPr/>
          <p:nvPr/>
        </p:nvSpPr>
        <p:spPr>
          <a:xfrm rot="18597715">
            <a:off x="7863481" y="4536491"/>
            <a:ext cx="1063298" cy="1775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2A96923-A20A-40D8-B3EA-64B6CAB0D9A6}"/>
              </a:ext>
            </a:extLst>
          </p:cNvPr>
          <p:cNvSpPr txBox="1"/>
          <p:nvPr/>
        </p:nvSpPr>
        <p:spPr>
          <a:xfrm>
            <a:off x="6824430" y="5007860"/>
            <a:ext cx="1648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Bahnschrift" panose="020B0502040204020203" pitchFamily="34" charset="0"/>
              </a:rPr>
              <a:t>Pop-up alla pressione di «Visualizza».</a:t>
            </a:r>
          </a:p>
        </p:txBody>
      </p:sp>
    </p:spTree>
    <p:extLst>
      <p:ext uri="{BB962C8B-B14F-4D97-AF65-F5344CB8AC3E}">
        <p14:creationId xmlns:p14="http://schemas.microsoft.com/office/powerpoint/2010/main" val="377712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D6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48B7315-8AB0-478E-B76C-220F246C9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98" y="308610"/>
            <a:ext cx="2880360" cy="624078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543A5F0-1646-452D-A991-9205E2557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13" y="308610"/>
            <a:ext cx="2880360" cy="62407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144D78-AFA8-46A1-AA3D-901556AAFFED}"/>
              </a:ext>
            </a:extLst>
          </p:cNvPr>
          <p:cNvSpPr txBox="1"/>
          <p:nvPr/>
        </p:nvSpPr>
        <p:spPr>
          <a:xfrm>
            <a:off x="8437417" y="2828835"/>
            <a:ext cx="3117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hnschrift" panose="020B0502040204020203" pitchFamily="34" charset="0"/>
              </a:rPr>
              <a:t>Pagine analoghe riferite agli altri ambienti di studio della biblioteca (primo piano e aula studio).</a:t>
            </a:r>
          </a:p>
        </p:txBody>
      </p:sp>
    </p:spTree>
    <p:extLst>
      <p:ext uri="{BB962C8B-B14F-4D97-AF65-F5344CB8AC3E}">
        <p14:creationId xmlns:p14="http://schemas.microsoft.com/office/powerpoint/2010/main" val="188344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D6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08F9EC9-1BD4-4D20-8408-CFFA158F7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0" y="308610"/>
            <a:ext cx="2880360" cy="6240780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C764CC73-5315-4A50-BA39-4A66A507D850}"/>
              </a:ext>
            </a:extLst>
          </p:cNvPr>
          <p:cNvSpPr/>
          <p:nvPr/>
        </p:nvSpPr>
        <p:spPr>
          <a:xfrm>
            <a:off x="2886136" y="2646218"/>
            <a:ext cx="2244436" cy="29094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BE38E5E-D240-414A-8C69-E664CB14905F}"/>
              </a:ext>
            </a:extLst>
          </p:cNvPr>
          <p:cNvSpPr txBox="1"/>
          <p:nvPr/>
        </p:nvSpPr>
        <p:spPr>
          <a:xfrm>
            <a:off x="5417127" y="2191526"/>
            <a:ext cx="5389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hnschrift" panose="020B0502040204020203" pitchFamily="34" charset="0"/>
              </a:rPr>
              <a:t>Come si può notare tornando alla schermata per visualizzare i posti disponibili, il numero di posti dopo la prenotazione (in questo caso del tavolo 5) diminuisce.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CB1C898-AEC6-430B-A6AD-9163CF8136EF}"/>
              </a:ext>
            </a:extLst>
          </p:cNvPr>
          <p:cNvSpPr txBox="1"/>
          <p:nvPr/>
        </p:nvSpPr>
        <p:spPr>
          <a:xfrm>
            <a:off x="5417127" y="3657600"/>
            <a:ext cx="4475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hnschrift" panose="020B0502040204020203" pitchFamily="34" charset="0"/>
              </a:rPr>
              <a:t>Ricordiamo inoltre che è possibile prenotare solo un posto per account, infatti se si dovesse provare a prenotare un altro posto senza cancellare la prenotazione precedente si visualizzerà un toast di errore.</a:t>
            </a:r>
          </a:p>
        </p:txBody>
      </p:sp>
    </p:spTree>
    <p:extLst>
      <p:ext uri="{BB962C8B-B14F-4D97-AF65-F5344CB8AC3E}">
        <p14:creationId xmlns:p14="http://schemas.microsoft.com/office/powerpoint/2010/main" val="22066651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308</Words>
  <Application>Microsoft Office PowerPoint</Application>
  <PresentationFormat>Widescreen</PresentationFormat>
  <Paragraphs>25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Arial</vt:lpstr>
      <vt:lpstr>Bahnschrift</vt:lpstr>
      <vt:lpstr>Calibri</vt:lpstr>
      <vt:lpstr>Calibri Light</vt:lpstr>
      <vt:lpstr>Tema di Office</vt:lpstr>
      <vt:lpstr>Resta Gianluca Zunarelli Nicolò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 Gianluca Zunarelli Nicolò</dc:title>
  <dc:creator>Gianluca Resta</dc:creator>
  <cp:lastModifiedBy>Gianluca Resta</cp:lastModifiedBy>
  <cp:revision>17</cp:revision>
  <dcterms:created xsi:type="dcterms:W3CDTF">2019-10-14T15:53:47Z</dcterms:created>
  <dcterms:modified xsi:type="dcterms:W3CDTF">2019-10-15T10:33:02Z</dcterms:modified>
</cp:coreProperties>
</file>